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Josefin Slab"/>
      <p:regular r:id="rId30"/>
      <p:bold r:id="rId31"/>
      <p:italic r:id="rId32"/>
      <p:boldItalic r:id="rId33"/>
    </p:embeddedFont>
    <p:embeddedFont>
      <p:font typeface="Montserrat SemiBold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Arvo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Proxima Nova Extrabold"/>
      <p:bold r:id="rId50"/>
    </p:embeddedFont>
    <p:embeddedFont>
      <p:font typeface="Spectral"/>
      <p:regular r:id="rId51"/>
      <p:bold r:id="rId52"/>
      <p:italic r:id="rId53"/>
      <p:boldItalic r:id="rId54"/>
    </p:embeddedFont>
    <p:embeddedFont>
      <p:font typeface="Montserrat ExtraBold"/>
      <p:bold r:id="rId55"/>
      <p:boldItalic r:id="rId56"/>
    </p:embeddedFont>
    <p:embeddedFont>
      <p:font typeface="Spectral Light"/>
      <p:regular r:id="rId57"/>
      <p:bold r:id="rId58"/>
      <p:italic r:id="rId59"/>
      <p:boldItalic r:id="rId60"/>
    </p:embeddedFont>
    <p:embeddedFont>
      <p:font typeface="Quicksand Light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3" roundtripDataSignature="AMtx7mi97fXfj5xt8eSaadOIpDIAvFys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7" orient="horz"/>
        <p:guide pos="5558"/>
        <p:guide pos="1304"/>
        <p:guide pos="1620" orient="horz"/>
        <p:guide pos="2623" orient="horz"/>
        <p:guide pos="4320"/>
        <p:guide pos="3118"/>
        <p:guide pos="2976"/>
        <p:guide pos="590" orient="horz"/>
        <p:guide pos="2268"/>
        <p:guide pos="3902"/>
        <p:guide pos="105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Arvo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Arvo-italic.fntdata"/><Relationship Id="rId43" Type="http://schemas.openxmlformats.org/officeDocument/2006/relationships/font" Target="fonts/Arvo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Arv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lab-bold.fntdata"/><Relationship Id="rId30" Type="http://schemas.openxmlformats.org/officeDocument/2006/relationships/font" Target="fonts/JosefinSlab-regular.fntdata"/><Relationship Id="rId33" Type="http://schemas.openxmlformats.org/officeDocument/2006/relationships/font" Target="fonts/JosefinSlab-boldItalic.fntdata"/><Relationship Id="rId32" Type="http://schemas.openxmlformats.org/officeDocument/2006/relationships/font" Target="fonts/JosefinSlab-italic.fntdata"/><Relationship Id="rId35" Type="http://schemas.openxmlformats.org/officeDocument/2006/relationships/font" Target="fonts/MontserratSemiBold-bold.fntdata"/><Relationship Id="rId34" Type="http://schemas.openxmlformats.org/officeDocument/2006/relationships/font" Target="fonts/MontserratSemiBold-regular.fntdata"/><Relationship Id="rId37" Type="http://schemas.openxmlformats.org/officeDocument/2006/relationships/font" Target="fonts/MontserratSemiBold-boldItalic.fntdata"/><Relationship Id="rId36" Type="http://schemas.openxmlformats.org/officeDocument/2006/relationships/font" Target="fonts/MontserratSemiBold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62" Type="http://schemas.openxmlformats.org/officeDocument/2006/relationships/font" Target="fonts/QuicksandLight-bold.fntdata"/><Relationship Id="rId61" Type="http://schemas.openxmlformats.org/officeDocument/2006/relationships/font" Target="fonts/QuicksandLight-regular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pectral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pectral-regular.fntdata"/><Relationship Id="rId50" Type="http://schemas.openxmlformats.org/officeDocument/2006/relationships/font" Target="fonts/ProximaNovaExtrabold-bold.fntdata"/><Relationship Id="rId53" Type="http://schemas.openxmlformats.org/officeDocument/2006/relationships/font" Target="fonts/Spectral-italic.fntdata"/><Relationship Id="rId52" Type="http://schemas.openxmlformats.org/officeDocument/2006/relationships/font" Target="fonts/Spectral-bold.fntdata"/><Relationship Id="rId11" Type="http://schemas.openxmlformats.org/officeDocument/2006/relationships/slide" Target="slides/slide6.xml"/><Relationship Id="rId55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54" Type="http://schemas.openxmlformats.org/officeDocument/2006/relationships/font" Target="fonts/Spectral-boldItalic.fntdata"/><Relationship Id="rId13" Type="http://schemas.openxmlformats.org/officeDocument/2006/relationships/slide" Target="slides/slide8.xml"/><Relationship Id="rId57" Type="http://schemas.openxmlformats.org/officeDocument/2006/relationships/font" Target="fonts/SpectralLight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Extra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SpectralLight-italic.fntdata"/><Relationship Id="rId14" Type="http://schemas.openxmlformats.org/officeDocument/2006/relationships/slide" Target="slides/slide9.xml"/><Relationship Id="rId58" Type="http://schemas.openxmlformats.org/officeDocument/2006/relationships/font" Target="fonts/Spectral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0e2a2e5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0e2a2e5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882cc36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4882cc36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0e2a2e5d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0e2a2e5d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0e2a2e5d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50e2a2e5d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0e2a2e5d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50e2a2e5d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0e2a2e5d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0e2a2e5d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882cc361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4882cc361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882cc36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882cc36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882cc36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882cc36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882cc361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882cc36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49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9"/>
          <p:cNvSpPr txBox="1"/>
          <p:nvPr>
            <p:ph idx="1" type="subTitle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 1">
  <p:cSld name="ONE_COLUMN_TEXT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8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82" name="Google Shape;82;p58"/>
          <p:cNvSpPr txBox="1"/>
          <p:nvPr>
            <p:ph type="title"/>
          </p:nvPr>
        </p:nvSpPr>
        <p:spPr>
          <a:xfrm>
            <a:off x="496300" y="-98500"/>
            <a:ext cx="4133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">
  <p:cSld name="TITLE_AND_BODY_2">
    <p:bg>
      <p:bgPr>
        <a:solidFill>
          <a:srgbClr val="25252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9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9"/>
          <p:cNvSpPr txBox="1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" name="Google Shape;87;p59"/>
          <p:cNvSpPr txBox="1"/>
          <p:nvPr>
            <p:ph idx="1" type="subTitle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0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Slide &amp; title">
  <p:cSld name="CUSTOM_1">
    <p:bg>
      <p:bgPr>
        <a:solidFill>
          <a:srgbClr val="25252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1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2"/>
          <p:cNvSpPr txBox="1"/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94" name="Google Shape;94;p6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62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text">
  <p:cSld name="TITLE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3"/>
          <p:cNvSpPr txBox="1"/>
          <p:nvPr>
            <p:ph type="title"/>
          </p:nvPr>
        </p:nvSpPr>
        <p:spPr>
          <a:xfrm>
            <a:off x="542950" y="2077450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600"/>
              <a:buNone/>
              <a:defRPr b="1" sz="5600">
                <a:solidFill>
                  <a:srgbClr val="D9D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" name="Google Shape;98;p63"/>
          <p:cNvSpPr txBox="1"/>
          <p:nvPr>
            <p:ph idx="1" type="subTitle"/>
          </p:nvPr>
        </p:nvSpPr>
        <p:spPr>
          <a:xfrm>
            <a:off x="1194950" y="3030850"/>
            <a:ext cx="67542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text">
  <p:cSld name="TITLE_ONLY_1_1">
    <p:bg>
      <p:bgPr>
        <a:solidFill>
          <a:srgbClr val="25252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 txBox="1"/>
          <p:nvPr>
            <p:ph type="title"/>
          </p:nvPr>
        </p:nvSpPr>
        <p:spPr>
          <a:xfrm>
            <a:off x="542950" y="609775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1" name="Google Shape;101;p64"/>
          <p:cNvSpPr txBox="1"/>
          <p:nvPr>
            <p:ph idx="1" type="subTitle"/>
          </p:nvPr>
        </p:nvSpPr>
        <p:spPr>
          <a:xfrm>
            <a:off x="1194950" y="1378775"/>
            <a:ext cx="6754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2" name="Google Shape;102;p64"/>
          <p:cNvSpPr txBox="1"/>
          <p:nvPr>
            <p:ph idx="2" type="title"/>
          </p:nvPr>
        </p:nvSpPr>
        <p:spPr>
          <a:xfrm>
            <a:off x="542950" y="1833775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3" name="Google Shape;103;p64"/>
          <p:cNvSpPr txBox="1"/>
          <p:nvPr>
            <p:ph idx="3" type="subTitle"/>
          </p:nvPr>
        </p:nvSpPr>
        <p:spPr>
          <a:xfrm>
            <a:off x="1194950" y="2602775"/>
            <a:ext cx="6754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4" name="Google Shape;104;p64"/>
          <p:cNvSpPr txBox="1"/>
          <p:nvPr>
            <p:ph idx="4" type="title"/>
          </p:nvPr>
        </p:nvSpPr>
        <p:spPr>
          <a:xfrm>
            <a:off x="542950" y="3176350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5" name="Google Shape;105;p64"/>
          <p:cNvSpPr txBox="1"/>
          <p:nvPr>
            <p:ph idx="5" type="subTitle"/>
          </p:nvPr>
        </p:nvSpPr>
        <p:spPr>
          <a:xfrm>
            <a:off x="1194950" y="3945350"/>
            <a:ext cx="6754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 1">
  <p:cSld name="TITLE_AND_TWO_COLUMNS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5"/>
          <p:cNvSpPr txBox="1"/>
          <p:nvPr>
            <p:ph type="title"/>
          </p:nvPr>
        </p:nvSpPr>
        <p:spPr>
          <a:xfrm>
            <a:off x="726100" y="-773300"/>
            <a:ext cx="51351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108" name="Google Shape;108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9" name="Google Shape;109;p65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5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5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5"/>
          <p:cNvSpPr txBox="1"/>
          <p:nvPr>
            <p:ph idx="1" type="subTitle"/>
          </p:nvPr>
        </p:nvSpPr>
        <p:spPr>
          <a:xfrm>
            <a:off x="700650" y="15855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3" name="Google Shape;113;p65"/>
          <p:cNvSpPr txBox="1"/>
          <p:nvPr>
            <p:ph idx="2" type="subTitle"/>
          </p:nvPr>
        </p:nvSpPr>
        <p:spPr>
          <a:xfrm>
            <a:off x="700650" y="23181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14" name="Google Shape;114;p65"/>
          <p:cNvSpPr txBox="1"/>
          <p:nvPr>
            <p:ph idx="3" type="subTitle"/>
          </p:nvPr>
        </p:nvSpPr>
        <p:spPr>
          <a:xfrm>
            <a:off x="3330150" y="15855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5" name="Google Shape;115;p65"/>
          <p:cNvSpPr txBox="1"/>
          <p:nvPr>
            <p:ph idx="4" type="subTitle"/>
          </p:nvPr>
        </p:nvSpPr>
        <p:spPr>
          <a:xfrm>
            <a:off x="3330150" y="23181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16" name="Google Shape;116;p65"/>
          <p:cNvSpPr txBox="1"/>
          <p:nvPr>
            <p:ph idx="5" type="subTitle"/>
          </p:nvPr>
        </p:nvSpPr>
        <p:spPr>
          <a:xfrm>
            <a:off x="5959650" y="15855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7" name="Google Shape;117;p65"/>
          <p:cNvSpPr txBox="1"/>
          <p:nvPr>
            <p:ph idx="6" type="subTitle"/>
          </p:nvPr>
        </p:nvSpPr>
        <p:spPr>
          <a:xfrm>
            <a:off x="5959650" y="23181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18" name="Google Shape;118;p65"/>
          <p:cNvSpPr txBox="1"/>
          <p:nvPr>
            <p:ph idx="7" type="subTitle"/>
          </p:nvPr>
        </p:nvSpPr>
        <p:spPr>
          <a:xfrm>
            <a:off x="700650" y="30816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9" name="Google Shape;119;p65"/>
          <p:cNvSpPr txBox="1"/>
          <p:nvPr>
            <p:ph idx="8" type="subTitle"/>
          </p:nvPr>
        </p:nvSpPr>
        <p:spPr>
          <a:xfrm>
            <a:off x="700650" y="38142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20" name="Google Shape;120;p65"/>
          <p:cNvSpPr txBox="1"/>
          <p:nvPr>
            <p:ph idx="9" type="subTitle"/>
          </p:nvPr>
        </p:nvSpPr>
        <p:spPr>
          <a:xfrm>
            <a:off x="3330150" y="30816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21" name="Google Shape;121;p65"/>
          <p:cNvSpPr txBox="1"/>
          <p:nvPr>
            <p:ph idx="13" type="subTitle"/>
          </p:nvPr>
        </p:nvSpPr>
        <p:spPr>
          <a:xfrm>
            <a:off x="3330150" y="38142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22" name="Google Shape;122;p65"/>
          <p:cNvSpPr txBox="1"/>
          <p:nvPr>
            <p:ph idx="14" type="subTitle"/>
          </p:nvPr>
        </p:nvSpPr>
        <p:spPr>
          <a:xfrm>
            <a:off x="5959650" y="30816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23" name="Google Shape;123;p65"/>
          <p:cNvSpPr txBox="1"/>
          <p:nvPr>
            <p:ph idx="15" type="subTitle"/>
          </p:nvPr>
        </p:nvSpPr>
        <p:spPr>
          <a:xfrm>
            <a:off x="5959650" y="38142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 2">
  <p:cSld name="BLANK_1_1_1_1_2">
    <p:bg>
      <p:bgPr>
        <a:solidFill>
          <a:srgbClr val="25252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66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6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6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6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6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6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32" name="Google Shape;132;p66"/>
          <p:cNvSpPr txBox="1"/>
          <p:nvPr>
            <p:ph idx="1" type="subTitle"/>
          </p:nvPr>
        </p:nvSpPr>
        <p:spPr>
          <a:xfrm>
            <a:off x="1335850" y="30259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3" name="Google Shape;133;p66"/>
          <p:cNvSpPr txBox="1"/>
          <p:nvPr>
            <p:ph idx="2" type="subTitle"/>
          </p:nvPr>
        </p:nvSpPr>
        <p:spPr>
          <a:xfrm>
            <a:off x="3373075" y="9883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 1">
  <p:cSld name="SECTION_HEADER_1_1">
    <p:bg>
      <p:bgPr>
        <a:noFill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7"/>
          <p:cNvSpPr txBox="1"/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36" name="Google Shape;136;p67"/>
          <p:cNvSpPr txBox="1"/>
          <p:nvPr>
            <p:ph idx="1" type="subTitle"/>
          </p:nvPr>
        </p:nvSpPr>
        <p:spPr>
          <a:xfrm flipH="1">
            <a:off x="5869750" y="2977225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7" name="Google Shape;137;p6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8" name="Google Shape;138;p67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">
  <p:cSld name="BLANK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0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0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0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0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1" name="Google Shape;21;p50"/>
          <p:cNvSpPr txBox="1"/>
          <p:nvPr>
            <p:ph idx="1" type="subTitle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 1">
  <p:cSld name="TITLE_AND_BODY_2_1">
    <p:bg>
      <p:bgPr>
        <a:solidFill>
          <a:srgbClr val="252525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8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8"/>
          <p:cNvSpPr txBox="1"/>
          <p:nvPr>
            <p:ph type="title"/>
          </p:nvPr>
        </p:nvSpPr>
        <p:spPr>
          <a:xfrm>
            <a:off x="3485550" y="458225"/>
            <a:ext cx="32451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6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68"/>
          <p:cNvSpPr txBox="1"/>
          <p:nvPr>
            <p:ph idx="1" type="subTitle"/>
          </p:nvPr>
        </p:nvSpPr>
        <p:spPr>
          <a:xfrm>
            <a:off x="3485550" y="3039325"/>
            <a:ext cx="22374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">
  <p:cSld name="SECTION_HEADER_1">
    <p:bg>
      <p:bgPr>
        <a:noFill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9"/>
          <p:cNvSpPr txBox="1"/>
          <p:nvPr>
            <p:ph type="title"/>
          </p:nvPr>
        </p:nvSpPr>
        <p:spPr>
          <a:xfrm>
            <a:off x="1477425" y="142332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46" name="Google Shape;146;p69"/>
          <p:cNvSpPr txBox="1"/>
          <p:nvPr>
            <p:ph idx="1" type="subTitle"/>
          </p:nvPr>
        </p:nvSpPr>
        <p:spPr>
          <a:xfrm>
            <a:off x="1477425" y="2977225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7" name="Google Shape;147;p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69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">
  <p:cSld name="TITLE_AND_BODY_1">
    <p:bg>
      <p:bgPr>
        <a:solidFill>
          <a:srgbClr val="252525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0"/>
          <p:cNvSpPr txBox="1"/>
          <p:nvPr>
            <p:ph type="title"/>
          </p:nvPr>
        </p:nvSpPr>
        <p:spPr>
          <a:xfrm>
            <a:off x="3515048" y="3403220"/>
            <a:ext cx="5413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51" name="Google Shape;151;p70"/>
          <p:cNvSpPr txBox="1"/>
          <p:nvPr>
            <p:ph idx="1" type="body"/>
          </p:nvPr>
        </p:nvSpPr>
        <p:spPr>
          <a:xfrm>
            <a:off x="919800" y="1785425"/>
            <a:ext cx="4790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52" name="Google Shape;152;p7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7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1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1"/>
          <p:cNvSpPr txBox="1"/>
          <p:nvPr>
            <p:ph idx="1" type="subTitle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5" name="Google Shape;25;p5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51"/>
          <p:cNvSpPr txBox="1"/>
          <p:nvPr>
            <p:ph idx="2" type="subTitle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9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 1">
  <p:cSld name="BLANK_1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" name="Google Shape;29;p52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2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2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2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2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35" name="Google Shape;35;p52"/>
          <p:cNvSpPr txBox="1"/>
          <p:nvPr>
            <p:ph idx="1" type="subTitle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6" name="Google Shape;36;p52"/>
          <p:cNvSpPr txBox="1"/>
          <p:nvPr>
            <p:ph idx="2" type="subTitle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7" name="Google Shape;37;p52"/>
          <p:cNvSpPr txBox="1"/>
          <p:nvPr>
            <p:ph idx="3" type="subTitle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8" name="Google Shape;38;p52"/>
          <p:cNvSpPr txBox="1"/>
          <p:nvPr>
            <p:ph idx="4" type="subTitle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9" name="Google Shape;39;p52"/>
          <p:cNvSpPr txBox="1"/>
          <p:nvPr>
            <p:ph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2"/>
          <p:cNvSpPr txBox="1"/>
          <p:nvPr>
            <p:ph idx="6" type="titl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52"/>
          <p:cNvSpPr txBox="1"/>
          <p:nvPr>
            <p:ph idx="7" type="titl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52"/>
          <p:cNvSpPr txBox="1"/>
          <p:nvPr>
            <p:ph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" type="secHead">
  <p:cSld name="SECTION_HEADER">
    <p:bg>
      <p:bgPr>
        <a:noFill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45" name="Google Shape;45;p53"/>
          <p:cNvSpPr txBox="1"/>
          <p:nvPr>
            <p:ph idx="1" type="subTitle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46" name="Google Shape;46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5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4"/>
          <p:cNvSpPr txBox="1"/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" name="Google Shape;51;p54"/>
          <p:cNvSpPr txBox="1"/>
          <p:nvPr>
            <p:ph idx="1" type="body"/>
          </p:nvPr>
        </p:nvSpPr>
        <p:spPr>
          <a:xfrm>
            <a:off x="1285875" y="1991650"/>
            <a:ext cx="42894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52" name="Google Shape;52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/>
          <p:nvPr>
            <p:ph type="title"/>
          </p:nvPr>
        </p:nvSpPr>
        <p:spPr>
          <a:xfrm>
            <a:off x="726100" y="115775"/>
            <a:ext cx="35280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55" name="Google Shape;55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55"/>
          <p:cNvSpPr/>
          <p:nvPr/>
        </p:nvSpPr>
        <p:spPr>
          <a:xfrm rot="-5400000">
            <a:off x="-164762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5"/>
          <p:cNvSpPr/>
          <p:nvPr/>
        </p:nvSpPr>
        <p:spPr>
          <a:xfrm rot="-5400000">
            <a:off x="3988138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5"/>
          <p:cNvSpPr txBox="1"/>
          <p:nvPr>
            <p:ph idx="1" type="subTitle"/>
          </p:nvPr>
        </p:nvSpPr>
        <p:spPr>
          <a:xfrm>
            <a:off x="1105337" y="2225996"/>
            <a:ext cx="33993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9" name="Google Shape;59;p55"/>
          <p:cNvSpPr txBox="1"/>
          <p:nvPr>
            <p:ph idx="2" type="subTitle"/>
          </p:nvPr>
        </p:nvSpPr>
        <p:spPr>
          <a:xfrm>
            <a:off x="1105325" y="3315875"/>
            <a:ext cx="3399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60" name="Google Shape;60;p55"/>
          <p:cNvSpPr txBox="1"/>
          <p:nvPr>
            <p:ph idx="3" type="subTitle"/>
          </p:nvPr>
        </p:nvSpPr>
        <p:spPr>
          <a:xfrm>
            <a:off x="5247791" y="2225996"/>
            <a:ext cx="33993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1" name="Google Shape;61;p55"/>
          <p:cNvSpPr txBox="1"/>
          <p:nvPr>
            <p:ph idx="4" type="subTitle"/>
          </p:nvPr>
        </p:nvSpPr>
        <p:spPr>
          <a:xfrm>
            <a:off x="5247800" y="3315875"/>
            <a:ext cx="3399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6"/>
          <p:cNvSpPr txBox="1"/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64" name="Google Shape;64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" name="Google Shape;65;p56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6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6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6"/>
          <p:cNvSpPr txBox="1"/>
          <p:nvPr>
            <p:ph idx="1" type="subTitle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9" name="Google Shape;69;p56"/>
          <p:cNvSpPr txBox="1"/>
          <p:nvPr>
            <p:ph idx="2" type="subTitle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0" name="Google Shape;70;p56"/>
          <p:cNvSpPr txBox="1"/>
          <p:nvPr>
            <p:ph idx="3" type="subTitle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1" name="Google Shape;71;p56"/>
          <p:cNvSpPr txBox="1"/>
          <p:nvPr>
            <p:ph idx="4" type="subTitle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2" name="Google Shape;72;p56"/>
          <p:cNvSpPr txBox="1"/>
          <p:nvPr>
            <p:ph idx="5" type="subTitle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3" name="Google Shape;73;p56"/>
          <p:cNvSpPr txBox="1"/>
          <p:nvPr>
            <p:ph idx="6" type="subTitle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7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6" name="Google Shape;76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" name="Google Shape;77;p57"/>
          <p:cNvSpPr txBox="1"/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8" name="Google Shape;78;p5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E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7"/>
          <p:cNvSpPr txBox="1"/>
          <p:nvPr>
            <p:ph idx="1" type="subTitle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" name="Google Shape;8;p4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22.jpg"/><Relationship Id="rId5" Type="http://schemas.openxmlformats.org/officeDocument/2006/relationships/hyperlink" Target="http://drive.google.com/file/d/1jBhvSNuu_AQt-63lGoe12D6dxbHrqZM_/view" TargetMode="External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ayerwayer.com/2020/07/elimina-ruido-externo-ventanas/" TargetMode="External"/><Relationship Id="rId4" Type="http://schemas.openxmlformats.org/officeDocument/2006/relationships/hyperlink" Target="https://www.dailymail.co.uk/sciencetech/article-8505903/Traffic-noise-coming-open-window-slashed-HALF-thanks-new-device.html" TargetMode="External"/><Relationship Id="rId5" Type="http://schemas.openxmlformats.org/officeDocument/2006/relationships/hyperlink" Target="http://repositorio.unfv.edu.pe/handle/UNFV/2005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 b="17473" l="13106" r="3517" t="15680"/>
          <a:stretch/>
        </p:blipFill>
        <p:spPr>
          <a:xfrm>
            <a:off x="1198475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000"/>
              <a:t>External Noise Cancelling</a:t>
            </a:r>
            <a:endParaRPr sz="6000">
              <a:solidFill>
                <a:srgbClr val="0043C1"/>
              </a:solidFill>
            </a:endParaRPr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1198475" y="3857625"/>
            <a:ext cx="2355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Presentadores:</a:t>
            </a:r>
            <a:br>
              <a:rPr b="1" lang="es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1" lang="es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Jose Del Maestro</a:t>
            </a:r>
            <a:br>
              <a:rPr b="1" lang="es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1" lang="es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Francescolli Anticona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1"/>
          <p:cNvPicPr preferRelativeResize="0"/>
          <p:nvPr/>
        </p:nvPicPr>
        <p:blipFill rotWithShape="1">
          <a:blip r:embed="rId3">
            <a:alphaModFix/>
          </a:blip>
          <a:srcRect b="9640" l="1146" r="0" t="11131"/>
          <a:stretch/>
        </p:blipFill>
        <p:spPr>
          <a:xfrm>
            <a:off x="1180675" y="534325"/>
            <a:ext cx="7626956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/>
          <p:nvPr/>
        </p:nvSpPr>
        <p:spPr>
          <a:xfrm rot="-5400000">
            <a:off x="-1173125" y="279572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200"/>
              <a:t>3. SOLUCIÓN</a:t>
            </a:r>
            <a:endParaRPr sz="4200">
              <a:solidFill>
                <a:srgbClr val="252525"/>
              </a:solidFill>
            </a:endParaRPr>
          </a:p>
        </p:txBody>
      </p:sp>
      <p:sp>
        <p:nvSpPr>
          <p:cNvPr id="241" name="Google Shape;241;p11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150e2a2e5d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50e2a2e5d7_0_1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g150e2a2e5d7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436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50e2a2e5d7_0_1" title="AUDIFONOS ANC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7450" y="18338"/>
            <a:ext cx="6809100" cy="51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50e2a2e5d7_0_1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14882cc3614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4882cc3614_0_6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7" name="Google Shape;257;g14882cc3614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4882cc3614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000" y="0"/>
            <a:ext cx="7807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4882cc3614_0_6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0e2a2e5d7_0_69"/>
          <p:cNvSpPr txBox="1"/>
          <p:nvPr>
            <p:ph idx="1" type="subTitle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50e2a2e5d7_0_69"/>
          <p:cNvSpPr txBox="1"/>
          <p:nvPr>
            <p:ph idx="2" type="subTitle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g150e2a2e5d7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0e2a2e5d7_0_52"/>
          <p:cNvSpPr txBox="1"/>
          <p:nvPr>
            <p:ph type="title"/>
          </p:nvPr>
        </p:nvSpPr>
        <p:spPr>
          <a:xfrm>
            <a:off x="543000" y="1716900"/>
            <a:ext cx="80580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FFFFFF"/>
                </a:solidFill>
              </a:rPr>
              <a:t>Zona 8C del distrito de Miraflores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g150e2a2e5d7_0_5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50e2a2e5d7_0_52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3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13" y="0"/>
            <a:ext cx="83565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542950" y="609775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">
                <a:solidFill>
                  <a:srgbClr val="90CCFA"/>
                </a:solidFill>
              </a:rPr>
              <a:t>24.9%</a:t>
            </a:r>
            <a:endParaRPr/>
          </a:p>
        </p:txBody>
      </p:sp>
      <p:sp>
        <p:nvSpPr>
          <p:cNvPr id="286" name="Google Shape;286;p24"/>
          <p:cNvSpPr txBox="1"/>
          <p:nvPr>
            <p:ph idx="1" type="subTitle"/>
          </p:nvPr>
        </p:nvSpPr>
        <p:spPr>
          <a:xfrm>
            <a:off x="1194950" y="1378775"/>
            <a:ext cx="6754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lt1"/>
                </a:solidFill>
              </a:rPr>
              <a:t>BOCINAS DE LOS VEHÍCULOS</a:t>
            </a:r>
            <a:endParaRPr/>
          </a:p>
        </p:txBody>
      </p:sp>
      <p:sp>
        <p:nvSpPr>
          <p:cNvPr id="287" name="Google Shape;287;p24"/>
          <p:cNvSpPr txBox="1"/>
          <p:nvPr>
            <p:ph idx="2" type="title"/>
          </p:nvPr>
        </p:nvSpPr>
        <p:spPr>
          <a:xfrm>
            <a:off x="542950" y="1833775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s">
                <a:solidFill>
                  <a:srgbClr val="4888DE"/>
                </a:solidFill>
              </a:rPr>
              <a:t>22.5%</a:t>
            </a:r>
            <a:endParaRPr/>
          </a:p>
        </p:txBody>
      </p:sp>
      <p:sp>
        <p:nvSpPr>
          <p:cNvPr id="288" name="Google Shape;288;p24"/>
          <p:cNvSpPr txBox="1"/>
          <p:nvPr>
            <p:ph idx="3" type="subTitle"/>
          </p:nvPr>
        </p:nvSpPr>
        <p:spPr>
          <a:xfrm>
            <a:off x="1194950" y="2602775"/>
            <a:ext cx="6754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lt1"/>
                </a:solidFill>
              </a:rPr>
              <a:t>ESTABLECIMIENTOS COMERCIALES</a:t>
            </a:r>
            <a:endParaRPr/>
          </a:p>
        </p:txBody>
      </p:sp>
      <p:sp>
        <p:nvSpPr>
          <p:cNvPr id="289" name="Google Shape;289;p24"/>
          <p:cNvSpPr txBox="1"/>
          <p:nvPr>
            <p:ph idx="4" type="title"/>
          </p:nvPr>
        </p:nvSpPr>
        <p:spPr>
          <a:xfrm>
            <a:off x="542950" y="3176350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s">
                <a:solidFill>
                  <a:srgbClr val="0043C1"/>
                </a:solidFill>
              </a:rPr>
              <a:t>13.8%</a:t>
            </a:r>
            <a:endParaRPr/>
          </a:p>
        </p:txBody>
      </p:sp>
      <p:sp>
        <p:nvSpPr>
          <p:cNvPr id="290" name="Google Shape;290;p24"/>
          <p:cNvSpPr txBox="1"/>
          <p:nvPr>
            <p:ph idx="5" type="subTitle"/>
          </p:nvPr>
        </p:nvSpPr>
        <p:spPr>
          <a:xfrm>
            <a:off x="1194950" y="3945350"/>
            <a:ext cx="6754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lt1"/>
                </a:solidFill>
              </a:rPr>
              <a:t>MOTORES DE LOS VEHÍCULOS</a:t>
            </a:r>
            <a:endParaRPr/>
          </a:p>
        </p:txBody>
      </p:sp>
      <p:sp>
        <p:nvSpPr>
          <p:cNvPr id="291" name="Google Shape;291;p24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0e2a2e5d7_0_76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50e2a2e5d7_0_76"/>
          <p:cNvSpPr txBox="1"/>
          <p:nvPr>
            <p:ph idx="1" type="subTitle"/>
          </p:nvPr>
        </p:nvSpPr>
        <p:spPr>
          <a:xfrm>
            <a:off x="1194950" y="3030850"/>
            <a:ext cx="67542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CUantas personas se ven afectadas por la cancelación de ruido de forma anual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50e2a2e5d7_0_76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99" name="Google Shape;299;g150e2a2e5d7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0"/>
            <a:ext cx="73559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1"/>
          <p:cNvGrpSpPr/>
          <p:nvPr/>
        </p:nvGrpSpPr>
        <p:grpSpPr>
          <a:xfrm>
            <a:off x="1483577" y="1362762"/>
            <a:ext cx="1217095" cy="1406025"/>
            <a:chOff x="1647825" y="2562225"/>
            <a:chExt cx="1038300" cy="1199475"/>
          </a:xfrm>
        </p:grpSpPr>
        <p:sp>
          <p:nvSpPr>
            <p:cNvPr id="305" name="Google Shape;305;p21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1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21"/>
          <p:cNvGrpSpPr/>
          <p:nvPr/>
        </p:nvGrpSpPr>
        <p:grpSpPr>
          <a:xfrm rot="10800000">
            <a:off x="3220976" y="3185889"/>
            <a:ext cx="1217095" cy="1406025"/>
            <a:chOff x="1647825" y="2562225"/>
            <a:chExt cx="1038300" cy="1199475"/>
          </a:xfrm>
        </p:grpSpPr>
        <p:sp>
          <p:nvSpPr>
            <p:cNvPr id="308" name="Google Shape;308;p21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1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21"/>
          <p:cNvGrpSpPr/>
          <p:nvPr/>
        </p:nvGrpSpPr>
        <p:grpSpPr>
          <a:xfrm>
            <a:off x="4705927" y="1362762"/>
            <a:ext cx="1217095" cy="1406025"/>
            <a:chOff x="1647825" y="2562225"/>
            <a:chExt cx="1038300" cy="1199475"/>
          </a:xfrm>
        </p:grpSpPr>
        <p:sp>
          <p:nvSpPr>
            <p:cNvPr id="311" name="Google Shape;311;p21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21"/>
          <p:cNvGrpSpPr/>
          <p:nvPr/>
        </p:nvGrpSpPr>
        <p:grpSpPr>
          <a:xfrm rot="10800000">
            <a:off x="6443326" y="3185889"/>
            <a:ext cx="1217095" cy="1406025"/>
            <a:chOff x="1647825" y="2562225"/>
            <a:chExt cx="1038300" cy="1199475"/>
          </a:xfrm>
        </p:grpSpPr>
        <p:sp>
          <p:nvSpPr>
            <p:cNvPr id="314" name="Google Shape;314;p21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1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21"/>
          <p:cNvSpPr txBox="1"/>
          <p:nvPr>
            <p:ph idx="4294967295" type="body"/>
          </p:nvPr>
        </p:nvSpPr>
        <p:spPr>
          <a:xfrm>
            <a:off x="1483725" y="3185925"/>
            <a:ext cx="1287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ASESORÍA </a:t>
            </a: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7" name="Google Shape;317;p21"/>
          <p:cNvSpPr txBox="1"/>
          <p:nvPr>
            <p:ph idx="4294967295" type="body"/>
          </p:nvPr>
        </p:nvSpPr>
        <p:spPr>
          <a:xfrm>
            <a:off x="4704975" y="3210425"/>
            <a:ext cx="1372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ASESORÍA </a:t>
            </a: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8" name="Google Shape;318;p21"/>
          <p:cNvSpPr txBox="1"/>
          <p:nvPr>
            <p:ph idx="4294967295" type="body"/>
          </p:nvPr>
        </p:nvSpPr>
        <p:spPr>
          <a:xfrm>
            <a:off x="3133650" y="1557125"/>
            <a:ext cx="1372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ASESORÍA </a:t>
            </a: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9" name="Google Shape;319;p21"/>
          <p:cNvSpPr txBox="1"/>
          <p:nvPr>
            <p:ph idx="4294967295" type="body"/>
          </p:nvPr>
        </p:nvSpPr>
        <p:spPr>
          <a:xfrm>
            <a:off x="6517925" y="1504775"/>
            <a:ext cx="1372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ASESORÍA </a:t>
            </a: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20" name="Google Shape;320;p21"/>
          <p:cNvCxnSpPr/>
          <p:nvPr/>
        </p:nvCxnSpPr>
        <p:spPr>
          <a:xfrm>
            <a:off x="-9525" y="2977350"/>
            <a:ext cx="9172800" cy="0"/>
          </a:xfrm>
          <a:prstGeom prst="straightConnector1">
            <a:avLst/>
          </a:prstGeom>
          <a:noFill/>
          <a:ln cap="flat" cmpd="sng" w="28575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21"/>
          <p:cNvSpPr/>
          <p:nvPr/>
        </p:nvSpPr>
        <p:spPr>
          <a:xfrm>
            <a:off x="1987425" y="28726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1"/>
          <p:cNvSpPr/>
          <p:nvPr/>
        </p:nvSpPr>
        <p:spPr>
          <a:xfrm>
            <a:off x="3724825" y="28726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1"/>
          <p:cNvSpPr/>
          <p:nvPr/>
        </p:nvSpPr>
        <p:spPr>
          <a:xfrm>
            <a:off x="5209775" y="28726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1"/>
          <p:cNvSpPr/>
          <p:nvPr/>
        </p:nvSpPr>
        <p:spPr>
          <a:xfrm>
            <a:off x="6947175" y="28726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 txBox="1"/>
          <p:nvPr>
            <p:ph type="title"/>
          </p:nvPr>
        </p:nvSpPr>
        <p:spPr>
          <a:xfrm>
            <a:off x="410675" y="375400"/>
            <a:ext cx="37896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s"/>
              <a:t>reuniones con el profesor</a:t>
            </a:r>
            <a:endParaRPr/>
          </a:p>
        </p:txBody>
      </p:sp>
      <p:sp>
        <p:nvSpPr>
          <p:cNvPr id="326" name="Google Shape;326;p21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/>
          <p:nvPr/>
        </p:nvSpPr>
        <p:spPr>
          <a:xfrm flipH="1" rot="5400000">
            <a:off x="1109810" y="2791900"/>
            <a:ext cx="1322100" cy="1563900"/>
          </a:xfrm>
          <a:prstGeom prst="bentUpArrow">
            <a:avLst>
              <a:gd fmla="val 34385" name="adj1"/>
              <a:gd fmla="val 33122" name="adj2"/>
              <a:gd fmla="val 24793" name="adj3"/>
            </a:avLst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 flipH="1" rot="5400000">
            <a:off x="2970522" y="2130850"/>
            <a:ext cx="1322100" cy="1563900"/>
          </a:xfrm>
          <a:prstGeom prst="bentUpArrow">
            <a:avLst>
              <a:gd fmla="val 34385" name="adj1"/>
              <a:gd fmla="val 33122" name="adj2"/>
              <a:gd fmla="val 24793" name="adj3"/>
            </a:avLst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 flipH="1" rot="5400000">
            <a:off x="4846359" y="1469800"/>
            <a:ext cx="1322100" cy="1563900"/>
          </a:xfrm>
          <a:prstGeom prst="bentUpArrow">
            <a:avLst>
              <a:gd fmla="val 34385" name="adj1"/>
              <a:gd fmla="val 33122" name="adj2"/>
              <a:gd fmla="val 24793" name="adj3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 flipH="1" rot="5400000">
            <a:off x="6712090" y="808750"/>
            <a:ext cx="1322100" cy="1563900"/>
          </a:xfrm>
          <a:prstGeom prst="bentUpArrow">
            <a:avLst>
              <a:gd fmla="val 34385" name="adj1"/>
              <a:gd fmla="val 33122" name="adj2"/>
              <a:gd fmla="val 24793" name="adj3"/>
            </a:avLst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 txBox="1"/>
          <p:nvPr>
            <p:ph idx="4294967295" type="body"/>
          </p:nvPr>
        </p:nvSpPr>
        <p:spPr>
          <a:xfrm>
            <a:off x="5185313" y="2628700"/>
            <a:ext cx="17511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Prototipado</a:t>
            </a:r>
            <a:b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br>
              <a:rPr lang="es">
                <a:solidFill>
                  <a:srgbClr val="25252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36" name="Google Shape;336;p22"/>
          <p:cNvSpPr txBox="1"/>
          <p:nvPr>
            <p:ph idx="4294967295" type="body"/>
          </p:nvPr>
        </p:nvSpPr>
        <p:spPr>
          <a:xfrm>
            <a:off x="7046900" y="1971100"/>
            <a:ext cx="17511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Validación</a:t>
            </a:r>
            <a:b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br>
              <a:rPr lang="es">
                <a:solidFill>
                  <a:srgbClr val="25252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00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337" name="Google Shape;337;p22"/>
          <p:cNvSpPr txBox="1"/>
          <p:nvPr>
            <p:ph idx="4294967295" type="body"/>
          </p:nvPr>
        </p:nvSpPr>
        <p:spPr>
          <a:xfrm>
            <a:off x="1505225" y="3963775"/>
            <a:ext cx="1751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</a:t>
            </a: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deación</a:t>
            </a: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b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338" name="Google Shape;338;p22"/>
          <p:cNvSpPr txBox="1"/>
          <p:nvPr>
            <p:ph idx="4294967295" type="body"/>
          </p:nvPr>
        </p:nvSpPr>
        <p:spPr>
          <a:xfrm>
            <a:off x="3313950" y="3299275"/>
            <a:ext cx="19428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Conceptualización</a:t>
            </a:r>
            <a:b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339" name="Google Shape;339;p22"/>
          <p:cNvSpPr txBox="1"/>
          <p:nvPr>
            <p:ph idx="4294967295" type="body"/>
          </p:nvPr>
        </p:nvSpPr>
        <p:spPr>
          <a:xfrm>
            <a:off x="1027400" y="2573700"/>
            <a:ext cx="1620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1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0" name="Google Shape;340;p22"/>
          <p:cNvSpPr txBox="1"/>
          <p:nvPr>
            <p:ph idx="4294967295" type="body"/>
          </p:nvPr>
        </p:nvSpPr>
        <p:spPr>
          <a:xfrm>
            <a:off x="2849625" y="1913950"/>
            <a:ext cx="1620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2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1" name="Google Shape;341;p22"/>
          <p:cNvSpPr txBox="1"/>
          <p:nvPr>
            <p:ph idx="4294967295" type="body"/>
          </p:nvPr>
        </p:nvSpPr>
        <p:spPr>
          <a:xfrm>
            <a:off x="4696950" y="1252900"/>
            <a:ext cx="1620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3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2" name="Google Shape;342;p22"/>
          <p:cNvSpPr txBox="1"/>
          <p:nvPr>
            <p:ph idx="4294967295" type="body"/>
          </p:nvPr>
        </p:nvSpPr>
        <p:spPr>
          <a:xfrm>
            <a:off x="6591200" y="611850"/>
            <a:ext cx="1620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4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p22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22"/>
          <p:cNvSpPr txBox="1"/>
          <p:nvPr>
            <p:ph type="title"/>
          </p:nvPr>
        </p:nvSpPr>
        <p:spPr>
          <a:xfrm>
            <a:off x="410675" y="375400"/>
            <a:ext cx="40029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s"/>
              <a:t>Proceso que </a:t>
            </a:r>
            <a:r>
              <a:rPr lang="es">
                <a:solidFill>
                  <a:srgbClr val="90CCFA"/>
                </a:solidFill>
              </a:rPr>
              <a:t>vamos a seguir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"/>
          <p:cNvSpPr txBox="1"/>
          <p:nvPr>
            <p:ph idx="1" type="subTitle"/>
          </p:nvPr>
        </p:nvSpPr>
        <p:spPr>
          <a:xfrm>
            <a:off x="2869100" y="1848350"/>
            <a:ext cx="33252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contaminación acústica es la segunda causa de enfermedad por motivos medioambientales. </a:t>
            </a:r>
            <a:endParaRPr i="0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"/>
          <p:cNvSpPr txBox="1"/>
          <p:nvPr>
            <p:ph idx="4294967295" type="body"/>
          </p:nvPr>
        </p:nvSpPr>
        <p:spPr>
          <a:xfrm>
            <a:off x="3515100" y="641150"/>
            <a:ext cx="22383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12000">
              <a:solidFill>
                <a:srgbClr val="90CCFA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8" name="Google Shape;168;p3"/>
          <p:cNvSpPr txBox="1"/>
          <p:nvPr>
            <p:ph idx="2" type="subTitle"/>
          </p:nvPr>
        </p:nvSpPr>
        <p:spPr>
          <a:xfrm>
            <a:off x="3153525" y="4011200"/>
            <a:ext cx="2238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—OMS</a:t>
            </a:r>
            <a:endParaRPr/>
          </a:p>
        </p:txBody>
      </p:sp>
      <p:sp>
        <p:nvSpPr>
          <p:cNvPr id="169" name="Google Shape;169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150e2a2e5d7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50e2a2e5d7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4882cc3614_0_44"/>
          <p:cNvSpPr txBox="1"/>
          <p:nvPr>
            <p:ph type="title"/>
          </p:nvPr>
        </p:nvSpPr>
        <p:spPr>
          <a:xfrm>
            <a:off x="397775" y="3488225"/>
            <a:ext cx="7792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s" sz="5400"/>
              <a:t>4</a:t>
            </a:r>
            <a:r>
              <a:rPr lang="es" sz="5400"/>
              <a:t>. REFERENCIAS BIBLIOGRÁFICAS</a:t>
            </a:r>
            <a:endParaRPr sz="5400">
              <a:solidFill>
                <a:srgbClr val="90CCFA"/>
              </a:solidFill>
            </a:endParaRPr>
          </a:p>
        </p:txBody>
      </p:sp>
      <p:sp>
        <p:nvSpPr>
          <p:cNvPr id="356" name="Google Shape;356;g14882cc3614_0_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882cc3614_0_52"/>
          <p:cNvSpPr txBox="1"/>
          <p:nvPr>
            <p:ph type="title"/>
          </p:nvPr>
        </p:nvSpPr>
        <p:spPr>
          <a:xfrm>
            <a:off x="893850" y="128098"/>
            <a:ext cx="5413200" cy="6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Referencias Bibliográficas</a:t>
            </a:r>
            <a:endParaRPr sz="2400"/>
          </a:p>
        </p:txBody>
      </p:sp>
      <p:sp>
        <p:nvSpPr>
          <p:cNvPr id="362" name="Google Shape;362;g14882cc3614_0_52"/>
          <p:cNvSpPr txBox="1"/>
          <p:nvPr>
            <p:ph idx="1" type="body"/>
          </p:nvPr>
        </p:nvSpPr>
        <p:spPr>
          <a:xfrm>
            <a:off x="893850" y="936625"/>
            <a:ext cx="7903500" cy="3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Sandoval, A. (2020, 10 julio). </a:t>
            </a:r>
            <a:r>
              <a:rPr i="1" lang="es" sz="1200">
                <a:latin typeface="Arial"/>
                <a:ea typeface="Arial"/>
                <a:cs typeface="Arial"/>
                <a:sym typeface="Arial"/>
              </a:rPr>
              <a:t>Ciencia: adiós a la contaminación sonora con este dispositivo que elimina el ruido incluso con las ventanas abiertas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. FayerWayer. Recuperado 29 de agosto de 2022, de </a:t>
            </a: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https://www.fayerwayer.com/2020/07/elimina-ruido-externo-ventanas/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Morrison, R. (2020, 9 julio). </a:t>
            </a:r>
            <a:r>
              <a:rPr i="1" lang="es" sz="1200">
                <a:latin typeface="Arial"/>
                <a:ea typeface="Arial"/>
                <a:cs typeface="Arial"/>
                <a:sym typeface="Arial"/>
              </a:rPr>
              <a:t>Noise-cancelling windows can HALVE the traffic noise coming in even when they are open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. Mail Online. Recuperado 29 de agosto de 2022, de </a:t>
            </a: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https://www.dailymail.co.uk/sciencetech/article-8505903/Traffic-noise-coming-open-window-slashed-HALF-thanks-new-device.html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Talaverano, Z. N. S. (2018, 7 junio). </a:t>
            </a:r>
            <a:r>
              <a:rPr i="1" lang="es" sz="1200">
                <a:latin typeface="Arial"/>
                <a:ea typeface="Arial"/>
                <a:cs typeface="Arial"/>
                <a:sym typeface="Arial"/>
              </a:rPr>
              <a:t>Estimación De La Contaminación Acústica Por Ruido Ambiental En La Zona 8 C Del Distrito De Miraflores - Lima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. REPOSITORIO INSTITUCIONAL Universidad Nacional Federico Villareal. Recuperado 29 de agosto de 2022, de </a:t>
            </a: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http://repositorio.unfv.edu.pe/handle/UNFV/2005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4882cc3614_0_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>
            <p:ph idx="1" type="subTitle"/>
          </p:nvPr>
        </p:nvSpPr>
        <p:spPr>
          <a:xfrm>
            <a:off x="3381938" y="9883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CEO</a:t>
            </a:r>
            <a:endParaRPr sz="1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Francescolli Anticona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69" name="Google Shape;369;p26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sz="5400">
                <a:solidFill>
                  <a:schemeClr val="lt1"/>
                </a:solidFill>
              </a:rPr>
              <a:t>Te</a:t>
            </a:r>
            <a:r>
              <a:rPr lang="es" sz="5400">
                <a:solidFill>
                  <a:srgbClr val="90CCFA"/>
                </a:solidFill>
              </a:rPr>
              <a:t>am</a:t>
            </a:r>
            <a:endParaRPr sz="4400">
              <a:solidFill>
                <a:srgbClr val="90CCFA"/>
              </a:solidFill>
            </a:endParaRPr>
          </a:p>
        </p:txBody>
      </p:sp>
      <p:sp>
        <p:nvSpPr>
          <p:cNvPr id="370" name="Google Shape;370;p26"/>
          <p:cNvSpPr txBox="1"/>
          <p:nvPr>
            <p:ph idx="2" type="subTitle"/>
          </p:nvPr>
        </p:nvSpPr>
        <p:spPr>
          <a:xfrm>
            <a:off x="1097200" y="3025950"/>
            <a:ext cx="20196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 - </a:t>
            </a:r>
            <a:r>
              <a:rPr lang="es" sz="1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CEO</a:t>
            </a:r>
            <a:endParaRPr sz="1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Jose Del Maestro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71" name="Google Shape;3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913" y="2566537"/>
            <a:ext cx="2048325" cy="20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013" y="523150"/>
            <a:ext cx="2057974" cy="205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0"/>
          <p:cNvPicPr preferRelativeResize="0"/>
          <p:nvPr/>
        </p:nvPicPr>
        <p:blipFill rotWithShape="1">
          <a:blip r:embed="rId3">
            <a:alphaModFix/>
          </a:blip>
          <a:srcRect b="17473" l="12765" r="3516" t="15680"/>
          <a:stretch/>
        </p:blipFill>
        <p:spPr>
          <a:xfrm>
            <a:off x="1167450" y="534324"/>
            <a:ext cx="7655547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0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 txBox="1"/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>
                <a:solidFill>
                  <a:srgbClr val="252525"/>
                </a:solidFill>
              </a:rPr>
              <a:t>Thanks</a:t>
            </a:r>
            <a:r>
              <a:rPr lang="es" sz="6400">
                <a:solidFill>
                  <a:srgbClr val="0043C1"/>
                </a:solidFill>
              </a:rPr>
              <a:t>!</a:t>
            </a:r>
            <a:endParaRPr sz="6400">
              <a:solidFill>
                <a:srgbClr val="0043C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idx="1" type="subTitle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rgbClr val="90CCFA"/>
                </a:solidFill>
              </a:rPr>
              <a:t>CONCEPTOS CLAVE</a:t>
            </a:r>
            <a:endParaRPr/>
          </a:p>
        </p:txBody>
      </p:sp>
      <p:sp>
        <p:nvSpPr>
          <p:cNvPr id="175" name="Google Shape;175;p4"/>
          <p:cNvSpPr txBox="1"/>
          <p:nvPr>
            <p:ph idx="2" type="subTitle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252525"/>
                </a:solidFill>
              </a:rPr>
              <a:t>OBJETIVOS</a:t>
            </a:r>
            <a:endParaRPr sz="1400">
              <a:solidFill>
                <a:srgbClr val="2525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4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>
                <a:solidFill>
                  <a:srgbClr val="252525"/>
                </a:solidFill>
              </a:rPr>
              <a:t>Índice</a:t>
            </a:r>
            <a:endParaRPr sz="5200">
              <a:solidFill>
                <a:srgbClr val="90CCFA"/>
              </a:solidFill>
            </a:endParaRPr>
          </a:p>
        </p:txBody>
      </p:sp>
      <p:sp>
        <p:nvSpPr>
          <p:cNvPr id="177" name="Google Shape;177;p4"/>
          <p:cNvSpPr txBox="1"/>
          <p:nvPr>
            <p:ph idx="3" type="subTitle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rgbClr val="252525"/>
                </a:solidFill>
              </a:rPr>
              <a:t>SOLUCIÓN</a:t>
            </a:r>
            <a:endParaRPr/>
          </a:p>
        </p:txBody>
      </p:sp>
      <p:sp>
        <p:nvSpPr>
          <p:cNvPr id="178" name="Google Shape;178;p4"/>
          <p:cNvSpPr txBox="1"/>
          <p:nvPr>
            <p:ph idx="4" type="subTitle"/>
          </p:nvPr>
        </p:nvSpPr>
        <p:spPr>
          <a:xfrm>
            <a:off x="3201775" y="3341400"/>
            <a:ext cx="18087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chemeClr val="lt1"/>
                </a:solidFill>
              </a:rPr>
              <a:t>REFERENCIAS BIBLIOGRÁFICAS</a:t>
            </a:r>
            <a:endParaRPr/>
          </a:p>
        </p:txBody>
      </p:sp>
      <p:sp>
        <p:nvSpPr>
          <p:cNvPr id="179" name="Google Shape;179;p4"/>
          <p:cNvSpPr txBox="1"/>
          <p:nvPr>
            <p:ph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90CCFA"/>
                </a:solidFill>
              </a:rPr>
              <a:t>01</a:t>
            </a:r>
            <a:endParaRPr>
              <a:solidFill>
                <a:srgbClr val="90CCFA"/>
              </a:solidFill>
            </a:endParaRPr>
          </a:p>
        </p:txBody>
      </p:sp>
      <p:sp>
        <p:nvSpPr>
          <p:cNvPr id="180" name="Google Shape;180;p4"/>
          <p:cNvSpPr txBox="1"/>
          <p:nvPr>
            <p:ph idx="6" type="titl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252525"/>
                </a:solidFill>
              </a:rPr>
              <a:t>02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81" name="Google Shape;181;p4"/>
          <p:cNvSpPr txBox="1"/>
          <p:nvPr>
            <p:ph idx="7" type="titl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82" name="Google Shape;182;p4"/>
          <p:cNvSpPr txBox="1"/>
          <p:nvPr>
            <p:ph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252525"/>
                </a:solidFill>
              </a:rPr>
              <a:t>03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83" name="Google Shape;183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4882cc3614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4882cc3614_0_25"/>
          <p:cNvSpPr txBox="1"/>
          <p:nvPr>
            <p:ph type="title"/>
          </p:nvPr>
        </p:nvSpPr>
        <p:spPr>
          <a:xfrm>
            <a:off x="1079250" y="3390925"/>
            <a:ext cx="5042400" cy="7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AutoNum type="arabicPeriod"/>
            </a:pPr>
            <a:r>
              <a:rPr lang="es">
                <a:solidFill>
                  <a:schemeClr val="lt1"/>
                </a:solidFill>
              </a:rPr>
              <a:t>CONCEPTOS CLAVE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g14882cc3614_0_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b="0" l="21224" r="18870" t="0"/>
          <a:stretch/>
        </p:blipFill>
        <p:spPr>
          <a:xfrm>
            <a:off x="5962650" y="538275"/>
            <a:ext cx="2857500" cy="40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¿Qué es la contaminación acústica?</a:t>
            </a:r>
            <a:endParaRPr>
              <a:solidFill>
                <a:srgbClr val="373334"/>
              </a:solidFill>
            </a:endParaRPr>
          </a:p>
        </p:txBody>
      </p:sp>
      <p:sp>
        <p:nvSpPr>
          <p:cNvPr id="197" name="Google Shape;197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"/>
          <p:cNvSpPr txBox="1"/>
          <p:nvPr>
            <p:ph idx="1" type="body"/>
          </p:nvPr>
        </p:nvSpPr>
        <p:spPr>
          <a:xfrm>
            <a:off x="0" y="2947475"/>
            <a:ext cx="42894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CFA"/>
              </a:buClr>
              <a:buSzPts val="1400"/>
              <a:buChar char="●"/>
            </a:pPr>
            <a:r>
              <a:rPr i="1" lang="es">
                <a:solidFill>
                  <a:schemeClr val="lt1"/>
                </a:solidFill>
              </a:rPr>
              <a:t>Fuentes Móviles</a:t>
            </a:r>
            <a:endParaRPr i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CCFA"/>
              </a:buClr>
              <a:buSzPts val="1400"/>
              <a:buFont typeface="Spectral Light"/>
              <a:buChar char="●"/>
            </a:pPr>
            <a:r>
              <a:rPr i="1" lang="es">
                <a:solidFill>
                  <a:schemeClr val="lt1"/>
                </a:solidFill>
              </a:rPr>
              <a:t>Fuentes Fijas</a:t>
            </a:r>
            <a:endParaRPr i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04" name="Google Shape;204;p6"/>
          <p:cNvSpPr txBox="1"/>
          <p:nvPr>
            <p:ph type="title"/>
          </p:nvPr>
        </p:nvSpPr>
        <p:spPr>
          <a:xfrm>
            <a:off x="40600" y="0"/>
            <a:ext cx="77349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 sz="2200">
                <a:solidFill>
                  <a:schemeClr val="lt1"/>
                </a:solidFill>
              </a:rPr>
              <a:t>¿Cuál es el nivel de decibelios permitido?</a:t>
            </a:r>
            <a:endParaRPr sz="2200">
              <a:solidFill>
                <a:srgbClr val="90CCFA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5" name="Google Shape;205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6" name="Google Shape;20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775" y="3781850"/>
            <a:ext cx="4998225" cy="13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/>
          <p:nvPr>
            <p:ph type="title"/>
          </p:nvPr>
        </p:nvSpPr>
        <p:spPr>
          <a:xfrm>
            <a:off x="4724400" y="0"/>
            <a:ext cx="38529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200">
                <a:solidFill>
                  <a:srgbClr val="252525"/>
                </a:solidFill>
              </a:rPr>
              <a:t>Zonas</a:t>
            </a:r>
            <a:endParaRPr sz="3200">
              <a:solidFill>
                <a:srgbClr val="252525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200">
                <a:solidFill>
                  <a:srgbClr val="90CCFA"/>
                </a:solidFill>
              </a:rPr>
              <a:t>Residenciales</a:t>
            </a:r>
            <a:endParaRPr sz="3200">
              <a:solidFill>
                <a:srgbClr val="252525"/>
              </a:solidFill>
            </a:endParaRPr>
          </a:p>
        </p:txBody>
      </p:sp>
      <p:sp>
        <p:nvSpPr>
          <p:cNvPr id="213" name="Google Shape;213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4" name="Google Shape;214;p8"/>
          <p:cNvSpPr txBox="1"/>
          <p:nvPr>
            <p:ph idx="1" type="subTitle"/>
          </p:nvPr>
        </p:nvSpPr>
        <p:spPr>
          <a:xfrm>
            <a:off x="1575480" y="1356275"/>
            <a:ext cx="14037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Eventos</a:t>
            </a:r>
            <a:br>
              <a:rPr lang="es"/>
            </a:br>
            <a:r>
              <a:rPr lang="es"/>
              <a:t>Sociales</a:t>
            </a:r>
            <a:endParaRPr/>
          </a:p>
        </p:txBody>
      </p:sp>
      <p:sp>
        <p:nvSpPr>
          <p:cNvPr id="215" name="Google Shape;215;p8"/>
          <p:cNvSpPr txBox="1"/>
          <p:nvPr>
            <p:ph idx="3" type="subTitle"/>
          </p:nvPr>
        </p:nvSpPr>
        <p:spPr>
          <a:xfrm>
            <a:off x="3353337" y="13562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Tráfico Automovilísticos</a:t>
            </a:r>
            <a:endParaRPr/>
          </a:p>
        </p:txBody>
      </p:sp>
      <p:sp>
        <p:nvSpPr>
          <p:cNvPr id="216" name="Google Shape;216;p8"/>
          <p:cNvSpPr txBox="1"/>
          <p:nvPr>
            <p:ph idx="5" type="subTitle"/>
          </p:nvPr>
        </p:nvSpPr>
        <p:spPr>
          <a:xfrm>
            <a:off x="6475727" y="1356275"/>
            <a:ext cx="18087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Obras de Construcción</a:t>
            </a:r>
            <a:endParaRPr/>
          </a:p>
        </p:txBody>
      </p:sp>
      <p:pic>
        <p:nvPicPr>
          <p:cNvPr id="217" name="Google Shape;21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075" y="2661550"/>
            <a:ext cx="2989926" cy="205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599" y="2661550"/>
            <a:ext cx="3081477" cy="205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59125"/>
            <a:ext cx="3081477" cy="205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97773" y="3488220"/>
            <a:ext cx="5413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s" sz="5400"/>
              <a:t>2. OBJETIVOS</a:t>
            </a:r>
            <a:endParaRPr sz="5400">
              <a:solidFill>
                <a:srgbClr val="90CCFA"/>
              </a:solidFill>
            </a:endParaRPr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14882cc361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0"/>
            <a:ext cx="914398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4882cc3614_0_4"/>
          <p:cNvSpPr txBox="1"/>
          <p:nvPr>
            <p:ph type="title"/>
          </p:nvPr>
        </p:nvSpPr>
        <p:spPr>
          <a:xfrm>
            <a:off x="496300" y="-98500"/>
            <a:ext cx="4133400" cy="20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Proyecto</a:t>
            </a:r>
            <a:endParaRPr/>
          </a:p>
        </p:txBody>
      </p:sp>
      <p:sp>
        <p:nvSpPr>
          <p:cNvPr id="232" name="Google Shape;232;g14882cc3614_0_4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3" name="Google Shape;233;g14882cc3614_0_4"/>
          <p:cNvSpPr txBox="1"/>
          <p:nvPr>
            <p:ph idx="4294967295" type="subTitle"/>
          </p:nvPr>
        </p:nvSpPr>
        <p:spPr>
          <a:xfrm>
            <a:off x="496278" y="2024850"/>
            <a:ext cx="80523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Diseñar un prototipo que aísle de forma acústica el ruido que se perciba en el entorno.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Presentar datos reales que validen la </a:t>
            </a:r>
            <a:r>
              <a:rPr lang="es"/>
              <a:t>cancelación</a:t>
            </a:r>
            <a:r>
              <a:rPr lang="es"/>
              <a:t> de ruido parcial o total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Determinar el costo de </a:t>
            </a:r>
            <a:r>
              <a:rPr lang="es"/>
              <a:t>fabricación</a:t>
            </a:r>
            <a:r>
              <a:rPr lang="es"/>
              <a:t> del equipo.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Investigar el estado de alerta de soluciones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Estado del arte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prototipo funcionando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validacion de los prototipos a implementar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